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jkNCNJoJtHZnethDHvGfGHhK0M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F0DECB-50BA-4863-BC69-2C28B9A8F80E}">
  <a:tblStyle styleId="{D8F0DECB-50BA-4863-BC69-2C28B9A8F8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b56a9861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b56a986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b56a98614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b56a9861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Loops image (is at 5 kb and is 55 by 55)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 Image (same style as loop image)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Minimize differences in image - Done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Animation for the central bin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same images as much as possible - Done</a:t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d4161d09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Animation for the central bin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same images as much as possible - Done</a:t>
            </a:r>
            <a:endParaRPr/>
          </a:p>
        </p:txBody>
      </p:sp>
      <p:sp>
        <p:nvSpPr>
          <p:cNvPr id="187" name="Google Shape;187;g15d4161d09e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cd13769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advantages of normalizing manually rather than having the model do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 Normalization visualization with this slide - Done</a:t>
            </a:r>
            <a:endParaRPr/>
          </a:p>
        </p:txBody>
      </p:sp>
      <p:sp>
        <p:nvSpPr>
          <p:cNvPr id="203" name="Google Shape;203;g15cd1376912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b56a98614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5b56a9861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TF can output a small visualization of the model - Not working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only relevant functions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the functions that are kept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dropout layer image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preprocessing from layers section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Dense layer - hidden layer, turns the input into something the output layer can take in.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Feature generator, detector, and extractor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Generic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The more dense layers, the more complex the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Slightly more complex than edge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Better image more specific to the model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d4161d09e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d4161d09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TF can output a small visualization of the model - Not working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only relevant functions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the functions that are kept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dropout layer image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preprocessing from layers section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Dense layer - hidden layer, turns the input into something the output layer can take in.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Feature generator, detector, and extractor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Generic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The more dense layers, the more complex the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Slightly more complex than edge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Better image more specific to the model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b56a98614_1_8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b56a98614_1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ROC Curve - Done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cd13769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inter vs intra</a:t>
            </a:r>
            <a:endParaRPr/>
          </a:p>
        </p:txBody>
      </p:sp>
      <p:sp>
        <p:nvSpPr>
          <p:cNvPr id="257" name="Google Shape;257;g15cd137691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e28c9579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e28c957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b30babd0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 all t</a:t>
            </a:r>
            <a:r>
              <a:rPr lang="en-US"/>
              <a:t>raining data slides - Done</a:t>
            </a:r>
            <a:endParaRPr/>
          </a:p>
        </p:txBody>
      </p:sp>
      <p:sp>
        <p:nvSpPr>
          <p:cNvPr id="277" name="Google Shape;277;g15b30babd0b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b30babd0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5b30babd0b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b30babd0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5b30babd0b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b30babd0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5b30babd0b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b30babd0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5b30babd0b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b56a98614_1_8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b56a98614_1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d4161d09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d4161d0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Screenshot/QR Code to break annotations on Juicebox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of them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  - Contact matrices that are aligned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Follow the Workflow steps - Done</a:t>
            </a:r>
            <a:endParaRPr/>
          </a:p>
        </p:txBody>
      </p:sp>
      <p:sp>
        <p:nvSpPr>
          <p:cNvPr id="331" name="Google Shape;33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hic labels - replace them with species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break matrix and reexamine breaks - Done</a:t>
            </a:r>
            <a:endParaRPr/>
          </a:p>
        </p:txBody>
      </p:sp>
      <p:sp>
        <p:nvSpPr>
          <p:cNvPr id="338" name="Google Shape;33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c0a9a71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5c0a9a718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binary image of character matrix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end can be fused to multiple ends - sees if it is in the same chromosome not if it is fused</a:t>
            </a:r>
            <a:endParaRPr/>
          </a:p>
        </p:txBody>
      </p:sp>
      <p:sp>
        <p:nvSpPr>
          <p:cNvPr id="369" name="Google Shape;36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grandf-</a:t>
            </a:r>
            <a:r>
              <a:rPr lang="en-US"/>
              <a:t>961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</a:t>
            </a:r>
            <a:r>
              <a:rPr lang="en-US"/>
              <a:t> and grandl come from two different </a:t>
            </a:r>
            <a:r>
              <a:rPr lang="en-US"/>
              <a:t>cell 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phylogeny-finale</a:t>
            </a:r>
            <a:endParaRPr/>
          </a:p>
        </p:txBody>
      </p:sp>
      <p:sp>
        <p:nvSpPr>
          <p:cNvPr id="376" name="Google Shape;37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d4161d09e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5d4161d09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d4161d09e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d4161d09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summary slide with future work</a:t>
            </a:r>
            <a:endParaRPr/>
          </a:p>
        </p:txBody>
      </p:sp>
      <p:sp>
        <p:nvSpPr>
          <p:cNvPr id="404" name="Google Shape;40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c0a9a71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5c0a9a718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c0a9a718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 the assumption that the mutation is random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sequence of relevance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some base which is accidentally the same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Same for A, D, B, E different in C, F - Done</a:t>
            </a:r>
            <a:endParaRPr/>
          </a:p>
        </p:txBody>
      </p:sp>
      <p:sp>
        <p:nvSpPr>
          <p:cNvPr id="111" name="Google Shape;111;g15c0a9a718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b56a98614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b56a9861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Much larger variation space than DNA Bases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areas might be more prone to breaking than </a:t>
            </a:r>
            <a:r>
              <a:rPr lang="en-US"/>
              <a:t>others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 the assumption that the break is random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 text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¼ vs ⅓ billion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 into two slides - Use rearrangements as phylogenetic characters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Good visual language to represent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d4161d09e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d4161d09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typical characters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b56a98614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b56a9861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Transition slide to ML (no text)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 figure to represent ML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is a blackbox 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 analysis tool -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 for better image</a:t>
            </a:r>
            <a:endParaRPr/>
          </a:p>
        </p:txBody>
      </p:sp>
      <p:sp>
        <p:nvSpPr>
          <p:cNvPr id="165" name="Google Shape;16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inyurl.com/2zyelpo7" TargetMode="External"/><Relationship Id="rId4" Type="http://schemas.openxmlformats.org/officeDocument/2006/relationships/hyperlink" Target="https://tinyurl.com/2ggb9ndm" TargetMode="External"/><Relationship Id="rId10" Type="http://schemas.openxmlformats.org/officeDocument/2006/relationships/image" Target="../media/image35.png"/><Relationship Id="rId9" Type="http://schemas.openxmlformats.org/officeDocument/2006/relationships/hyperlink" Target="https://tinyurl.com/2er7h6sb" TargetMode="External"/><Relationship Id="rId5" Type="http://schemas.openxmlformats.org/officeDocument/2006/relationships/hyperlink" Target="https://tinyurl.com/2dsfp2de" TargetMode="External"/><Relationship Id="rId6" Type="http://schemas.openxmlformats.org/officeDocument/2006/relationships/hyperlink" Target="https://tinyurl.com/2j94h49g" TargetMode="External"/><Relationship Id="rId7" Type="http://schemas.openxmlformats.org/officeDocument/2006/relationships/hyperlink" Target="https://tinyurl.com/2otrryhh" TargetMode="External"/><Relationship Id="rId8" Type="http://schemas.openxmlformats.org/officeDocument/2006/relationships/hyperlink" Target="https://tinyurl.com/2lcph6l8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b56a98614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85" name="Google Shape;85;g15b56a98614_1_0"/>
          <p:cNvSpPr txBox="1"/>
          <p:nvPr>
            <p:ph idx="1" type="body"/>
          </p:nvPr>
        </p:nvSpPr>
        <p:spPr>
          <a:xfrm>
            <a:off x="5678350" y="1390250"/>
            <a:ext cx="6113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I am a junior at Cypress Ridge High School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I have been interning at the Aiden Lab since 9th grade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I live in Houston and have been here my whole life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I am really interested in math and computer science, especially machine learning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I also love to play basketball and played for my school last year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I became an Atlas Fellow in June</a:t>
            </a:r>
            <a:endParaRPr/>
          </a:p>
        </p:txBody>
      </p:sp>
      <p:pic>
        <p:nvPicPr>
          <p:cNvPr id="86" name="Google Shape;86;g15b56a9861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00" y="2389274"/>
            <a:ext cx="5070625" cy="42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5b56a9861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550" y="1690825"/>
            <a:ext cx="2971327" cy="396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b56a98614_1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not the first ones in the lab to use ML</a:t>
            </a:r>
            <a:endParaRPr/>
          </a:p>
        </p:txBody>
      </p:sp>
      <p:pic>
        <p:nvPicPr>
          <p:cNvPr id="174" name="Google Shape;174;g15b56a98614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48690"/>
            <a:ext cx="4979700" cy="460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5b56a98614_1_24"/>
          <p:cNvPicPr preferRelativeResize="0"/>
          <p:nvPr/>
        </p:nvPicPr>
        <p:blipFill rotWithShape="1">
          <a:blip r:embed="rId4">
            <a:alphaModFix/>
          </a:blip>
          <a:srcRect b="31468" l="22470" r="65763" t="47944"/>
          <a:stretch/>
        </p:blipFill>
        <p:spPr>
          <a:xfrm>
            <a:off x="6726369" y="1848712"/>
            <a:ext cx="4627430" cy="45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Details: Task formulation</a:t>
            </a:r>
            <a:endParaRPr/>
          </a:p>
        </p:txBody>
      </p:sp>
      <p:sp>
        <p:nvSpPr>
          <p:cNvPr id="181" name="Google Shape;181;p4"/>
          <p:cNvSpPr txBox="1"/>
          <p:nvPr>
            <p:ph idx="1" type="body"/>
          </p:nvPr>
        </p:nvSpPr>
        <p:spPr>
          <a:xfrm>
            <a:off x="838200" y="1981000"/>
            <a:ext cx="49632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For a given NxN symmetric contact matrix, the classifier should answer, what’s the probability that the underlying genomic sequence is “broken” somewhere within the central bin.</a:t>
            </a:r>
            <a:endParaRPr/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3">
            <a:alphaModFix/>
          </a:blip>
          <a:srcRect b="2595" l="17875" r="16644" t="5051"/>
          <a:stretch/>
        </p:blipFill>
        <p:spPr>
          <a:xfrm>
            <a:off x="6083250" y="1436825"/>
            <a:ext cx="5223775" cy="49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/>
          <p:nvPr/>
        </p:nvSpPr>
        <p:spPr>
          <a:xfrm>
            <a:off x="8355950" y="3393350"/>
            <a:ext cx="417800" cy="438175"/>
          </a:xfrm>
          <a:prstGeom prst="flowChartProcess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4" name="Google Shape;184;p4"/>
          <p:cNvSpPr txBox="1"/>
          <p:nvPr/>
        </p:nvSpPr>
        <p:spPr>
          <a:xfrm>
            <a:off x="8355900" y="3273888"/>
            <a:ext cx="41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d4161d09e_0_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Task: Is there a break in the middle?</a:t>
            </a:r>
            <a:endParaRPr/>
          </a:p>
        </p:txBody>
      </p:sp>
      <p:pic>
        <p:nvPicPr>
          <p:cNvPr id="190" name="Google Shape;190;g15d4161d09e_0_70"/>
          <p:cNvPicPr preferRelativeResize="0"/>
          <p:nvPr/>
        </p:nvPicPr>
        <p:blipFill rotWithShape="1">
          <a:blip r:embed="rId3">
            <a:alphaModFix/>
          </a:blip>
          <a:srcRect b="2595" l="17875" r="16644" t="5051"/>
          <a:stretch/>
        </p:blipFill>
        <p:spPr>
          <a:xfrm>
            <a:off x="3492450" y="1436825"/>
            <a:ext cx="5223775" cy="49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5d4161d09e_0_70"/>
          <p:cNvSpPr/>
          <p:nvPr/>
        </p:nvSpPr>
        <p:spPr>
          <a:xfrm>
            <a:off x="5765150" y="3393350"/>
            <a:ext cx="417800" cy="438175"/>
          </a:xfrm>
          <a:prstGeom prst="flowChartProcess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2" name="Google Shape;192;g15d4161d09e_0_70"/>
          <p:cNvSpPr txBox="1"/>
          <p:nvPr/>
        </p:nvSpPr>
        <p:spPr>
          <a:xfrm>
            <a:off x="5765100" y="3273888"/>
            <a:ext cx="41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Two birds with one classifier</a:t>
            </a:r>
            <a:endParaRPr/>
          </a:p>
        </p:txBody>
      </p:sp>
      <p:sp>
        <p:nvSpPr>
          <p:cNvPr id="198" name="Google Shape;198;p5"/>
          <p:cNvSpPr txBox="1"/>
          <p:nvPr>
            <p:ph idx="1" type="body"/>
          </p:nvPr>
        </p:nvSpPr>
        <p:spPr>
          <a:xfrm>
            <a:off x="838200" y="1825625"/>
            <a:ext cx="688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Fusion = ! Break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Part I: Detect breaks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Part II: Detect fusions that result from those breaks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Since a break is just a lack of a fusion, the same model can detect breaks and fusions. </a:t>
            </a:r>
            <a:endParaRPr/>
          </a:p>
        </p:txBody>
      </p:sp>
      <p:pic>
        <p:nvPicPr>
          <p:cNvPr id="199" name="Google Shape;19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025" y="3351950"/>
            <a:ext cx="4523912" cy="30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8025" y="64956"/>
            <a:ext cx="4523900" cy="30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cd1376912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Preprocessing</a:t>
            </a:r>
            <a:endParaRPr/>
          </a:p>
        </p:txBody>
      </p:sp>
      <p:sp>
        <p:nvSpPr>
          <p:cNvPr id="206" name="Google Shape;206;g15cd1376912_0_7"/>
          <p:cNvSpPr txBox="1"/>
          <p:nvPr>
            <p:ph idx="1" type="body"/>
          </p:nvPr>
        </p:nvSpPr>
        <p:spPr>
          <a:xfrm>
            <a:off x="838200" y="1825625"/>
            <a:ext cx="533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Cap data at the 95th percentile, like in Juicebox.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Then, the data is linearly scaled between 0 and 1.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Preprocessing </a:t>
            </a:r>
            <a:r>
              <a:rPr lang="en-US"/>
              <a:t>the data before feeding it to the model is key </a:t>
            </a:r>
            <a:r>
              <a:rPr lang="en-US"/>
              <a:t>because we already know the best way to manipulate the data, and so the model does not need to figure it out itself. </a:t>
            </a:r>
            <a:endParaRPr/>
          </a:p>
        </p:txBody>
      </p:sp>
      <p:pic>
        <p:nvPicPr>
          <p:cNvPr id="207" name="Google Shape;207;g15cd1376912_0_7"/>
          <p:cNvPicPr preferRelativeResize="0"/>
          <p:nvPr/>
        </p:nvPicPr>
        <p:blipFill rotWithShape="1">
          <a:blip r:embed="rId3">
            <a:alphaModFix/>
          </a:blip>
          <a:srcRect b="37822" l="6335" r="6752" t="37574"/>
          <a:stretch/>
        </p:blipFill>
        <p:spPr>
          <a:xfrm>
            <a:off x="6666800" y="254750"/>
            <a:ext cx="4971050" cy="281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5cd1376912_0_7"/>
          <p:cNvPicPr preferRelativeResize="0"/>
          <p:nvPr/>
        </p:nvPicPr>
        <p:blipFill rotWithShape="1">
          <a:blip r:embed="rId4">
            <a:alphaModFix/>
          </a:blip>
          <a:srcRect b="38006" l="6176" r="5957" t="38375"/>
          <a:stretch/>
        </p:blipFill>
        <p:spPr>
          <a:xfrm>
            <a:off x="6666800" y="3315100"/>
            <a:ext cx="5074275" cy="27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b56a98614_1_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Details: Layers</a:t>
            </a:r>
            <a:endParaRPr/>
          </a:p>
        </p:txBody>
      </p:sp>
      <p:grpSp>
        <p:nvGrpSpPr>
          <p:cNvPr id="214" name="Google Shape;214;g15b56a98614_1_34"/>
          <p:cNvGrpSpPr/>
          <p:nvPr/>
        </p:nvGrpSpPr>
        <p:grpSpPr>
          <a:xfrm>
            <a:off x="838190" y="1690818"/>
            <a:ext cx="2278747" cy="2530573"/>
            <a:chOff x="2699423" y="1957150"/>
            <a:chExt cx="1709103" cy="1897977"/>
          </a:xfrm>
        </p:grpSpPr>
        <p:sp>
          <p:nvSpPr>
            <p:cNvPr id="215" name="Google Shape;215;g15b56a98614_1_34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g15b56a98614_1_34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Dense</a:t>
              </a:r>
              <a:endParaRPr b="1" sz="13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g15b56a98614_1_34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5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Feature generator, detector, and extractor</a:t>
              </a:r>
              <a:endParaRPr sz="1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g15b56a98614_1_34"/>
            <p:cNvSpPr txBox="1"/>
            <p:nvPr/>
          </p:nvSpPr>
          <p:spPr>
            <a:xfrm>
              <a:off x="3256825" y="211831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Dense</a:t>
              </a:r>
              <a:endParaRPr b="1" sz="11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9" name="Google Shape;219;g15b56a98614_1_34"/>
          <p:cNvGrpSpPr/>
          <p:nvPr/>
        </p:nvGrpSpPr>
        <p:grpSpPr>
          <a:xfrm>
            <a:off x="4956613" y="1736018"/>
            <a:ext cx="2278750" cy="2530570"/>
            <a:chOff x="4781408" y="1957150"/>
            <a:chExt cx="1709106" cy="1897975"/>
          </a:xfrm>
        </p:grpSpPr>
        <p:sp>
          <p:nvSpPr>
            <p:cNvPr id="220" name="Google Shape;220;g15b56a98614_1_34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15b56a98614_1_34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E69138"/>
                  </a:solidFill>
                  <a:latin typeface="Roboto"/>
                  <a:ea typeface="Roboto"/>
                  <a:cs typeface="Roboto"/>
                  <a:sym typeface="Roboto"/>
                </a:rPr>
                <a:t>Dropout</a:t>
              </a:r>
              <a:endParaRPr b="1" sz="13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g15b56a98614_1_34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500">
                  <a:solidFill>
                    <a:srgbClr val="E69138"/>
                  </a:solidFill>
                  <a:latin typeface="Roboto"/>
                  <a:ea typeface="Roboto"/>
                  <a:cs typeface="Roboto"/>
                  <a:sym typeface="Roboto"/>
                </a:rPr>
                <a:t>Prevents Overfitting</a:t>
              </a:r>
              <a:endParaRPr sz="15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g15b56a98614_1_34"/>
            <p:cNvSpPr txBox="1"/>
            <p:nvPr/>
          </p:nvSpPr>
          <p:spPr>
            <a:xfrm>
              <a:off x="5338933" y="211831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E69138"/>
                  </a:solidFill>
                  <a:latin typeface="Roboto"/>
                  <a:ea typeface="Roboto"/>
                  <a:cs typeface="Roboto"/>
                  <a:sym typeface="Roboto"/>
                </a:rPr>
                <a:t>Dropout</a:t>
              </a:r>
              <a:endParaRPr b="1" sz="11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" name="Google Shape;224;g15b56a98614_1_34"/>
          <p:cNvGrpSpPr/>
          <p:nvPr/>
        </p:nvGrpSpPr>
        <p:grpSpPr>
          <a:xfrm>
            <a:off x="9075065" y="1736018"/>
            <a:ext cx="2278747" cy="2530573"/>
            <a:chOff x="2699423" y="1957150"/>
            <a:chExt cx="1709103" cy="1897977"/>
          </a:xfrm>
        </p:grpSpPr>
        <p:sp>
          <p:nvSpPr>
            <p:cNvPr id="225" name="Google Shape;225;g15b56a98614_1_34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g15b56a98614_1_34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Dense</a:t>
              </a:r>
              <a:endParaRPr b="1" sz="13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g15b56a98614_1_34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Feature generator, detector, and extractor</a:t>
              </a:r>
              <a:endParaRPr sz="1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t/>
              </a:r>
              <a:endParaRPr sz="1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g15b56a98614_1_34"/>
            <p:cNvSpPr txBox="1"/>
            <p:nvPr/>
          </p:nvSpPr>
          <p:spPr>
            <a:xfrm>
              <a:off x="3256825" y="211831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Dense</a:t>
              </a:r>
              <a:endParaRPr b="1" sz="11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29" name="Google Shape;229;g15b56a98614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963" y="4311788"/>
            <a:ext cx="4441362" cy="21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5b56a98614_1_34"/>
          <p:cNvSpPr/>
          <p:nvPr/>
        </p:nvSpPr>
        <p:spPr>
          <a:xfrm>
            <a:off x="5361550" y="4511400"/>
            <a:ext cx="214800" cy="2478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5b56a98614_1_34"/>
          <p:cNvSpPr/>
          <p:nvPr/>
        </p:nvSpPr>
        <p:spPr>
          <a:xfrm>
            <a:off x="5361550" y="5349600"/>
            <a:ext cx="214800" cy="2478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d4161d09e_0_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Details: Layers</a:t>
            </a:r>
            <a:endParaRPr/>
          </a:p>
        </p:txBody>
      </p:sp>
      <p:pic>
        <p:nvPicPr>
          <p:cNvPr id="237" name="Google Shape;237;g15d4161d09e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337" y="1873268"/>
            <a:ext cx="8722250" cy="4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5d4161d09e_0_78"/>
          <p:cNvSpPr/>
          <p:nvPr/>
        </p:nvSpPr>
        <p:spPr>
          <a:xfrm>
            <a:off x="4546625" y="3111500"/>
            <a:ext cx="512100" cy="4413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Details of the model - Model Structure</a:t>
            </a:r>
            <a:endParaRPr/>
          </a:p>
        </p:txBody>
      </p:sp>
      <p:sp>
        <p:nvSpPr>
          <p:cNvPr id="244" name="Google Shape;244;p6"/>
          <p:cNvSpPr txBox="1"/>
          <p:nvPr>
            <p:ph idx="1" type="body"/>
          </p:nvPr>
        </p:nvSpPr>
        <p:spPr>
          <a:xfrm>
            <a:off x="685575" y="1577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5" name="Google Shape;245;p6"/>
          <p:cNvPicPr preferRelativeResize="0"/>
          <p:nvPr/>
        </p:nvPicPr>
        <p:blipFill rotWithShape="1">
          <a:blip r:embed="rId3">
            <a:alphaModFix/>
          </a:blip>
          <a:srcRect b="37666" l="6049" r="59517" t="33634"/>
          <a:stretch/>
        </p:blipFill>
        <p:spPr>
          <a:xfrm>
            <a:off x="576825" y="1529925"/>
            <a:ext cx="10733098" cy="50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b56a98614_1_8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Details: Training</a:t>
            </a:r>
            <a:endParaRPr/>
          </a:p>
        </p:txBody>
      </p:sp>
      <p:sp>
        <p:nvSpPr>
          <p:cNvPr id="251" name="Google Shape;251;g15b56a98614_1_856"/>
          <p:cNvSpPr txBox="1"/>
          <p:nvPr>
            <p:ph idx="1" type="body"/>
          </p:nvPr>
        </p:nvSpPr>
        <p:spPr>
          <a:xfrm>
            <a:off x="4730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Training File: </a:t>
            </a:r>
            <a:r>
              <a:rPr lang="en-US">
                <a:highlight>
                  <a:srgbClr val="FFFFFE"/>
                </a:highlight>
              </a:rPr>
              <a:t>Cricetulus_griseus_HiC.hic</a:t>
            </a:r>
            <a:endParaRPr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FE"/>
                </a:highlight>
              </a:rPr>
              <a:t>Loss function: Binary Cross Entropy</a:t>
            </a:r>
            <a:endParaRPr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Resolution: 1 MB</a:t>
            </a:r>
            <a:endParaRPr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E"/>
                </a:highlight>
              </a:rPr>
              <a:t>Matrix Size: 10 x 10</a:t>
            </a:r>
            <a:endParaRPr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E"/>
              </a:highlight>
            </a:endParaRPr>
          </a:p>
        </p:txBody>
      </p:sp>
      <p:graphicFrame>
        <p:nvGraphicFramePr>
          <p:cNvPr id="252" name="Google Shape;252;g15b56a98614_1_856"/>
          <p:cNvGraphicFramePr/>
          <p:nvPr/>
        </p:nvGraphicFramePr>
        <p:xfrm>
          <a:off x="6969450" y="150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{D8F0DECB-50BA-4863-BC69-2C28B9A8F80E}</a:tableStyleId>
              </a:tblPr>
              <a:tblGrid>
                <a:gridCol w="2489525"/>
                <a:gridCol w="2489525"/>
              </a:tblGrid>
              <a:tr h="104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True Negative: 5807</a:t>
                      </a:r>
                      <a:endParaRPr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False Positive: 97</a:t>
                      </a:r>
                      <a:endParaRPr sz="2700"/>
                    </a:p>
                  </a:txBody>
                  <a:tcPr marT="91425" marB="91425" marR="91425" marL="91425"/>
                </a:tc>
              </a:tr>
              <a:tr h="100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False Negative: 0</a:t>
                      </a:r>
                      <a:endParaRPr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True Positive: 4096</a:t>
                      </a:r>
                      <a:endParaRPr sz="2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3" name="Google Shape;253;g15b56a98614_1_856"/>
          <p:cNvSpPr txBox="1"/>
          <p:nvPr/>
        </p:nvSpPr>
        <p:spPr>
          <a:xfrm>
            <a:off x="6969425" y="720175"/>
            <a:ext cx="497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Confusion Matrix: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15b56a98614_1_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500" y="3679250"/>
            <a:ext cx="4415000" cy="29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cd1376912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Details: Training</a:t>
            </a:r>
            <a:endParaRPr/>
          </a:p>
        </p:txBody>
      </p:sp>
      <p:pic>
        <p:nvPicPr>
          <p:cNvPr id="260" name="Google Shape;260;g15cd137691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9853"/>
            <a:ext cx="12192000" cy="5069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Basics: Phylogenetic trees</a:t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506700" y="2448200"/>
            <a:ext cx="61737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Phylogenetic trees are family trees between different species of animals. They tell us </a:t>
            </a:r>
            <a:r>
              <a:rPr lang="en-US"/>
              <a:t>the path evolution took by showing how closely or distantly different species are related. </a:t>
            </a:r>
            <a:endParaRPr/>
          </a:p>
        </p:txBody>
      </p:sp>
      <p:pic>
        <p:nvPicPr>
          <p:cNvPr id="94" name="Google Shape;9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300" y="1957784"/>
            <a:ext cx="3868950" cy="37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15e28c95795_0_0"/>
          <p:cNvPicPr preferRelativeResize="0"/>
          <p:nvPr/>
        </p:nvPicPr>
        <p:blipFill rotWithShape="1">
          <a:blip r:embed="rId3">
            <a:alphaModFix/>
          </a:blip>
          <a:srcRect b="5269" l="21607" r="22485" t="9055"/>
          <a:stretch/>
        </p:blipFill>
        <p:spPr>
          <a:xfrm>
            <a:off x="2818700" y="198950"/>
            <a:ext cx="2431387" cy="2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5e28c95795_0_0"/>
          <p:cNvPicPr preferRelativeResize="0"/>
          <p:nvPr/>
        </p:nvPicPr>
        <p:blipFill rotWithShape="1">
          <a:blip r:embed="rId4">
            <a:alphaModFix/>
          </a:blip>
          <a:srcRect b="6085" l="22398" r="22863" t="7349"/>
          <a:stretch/>
        </p:blipFill>
        <p:spPr>
          <a:xfrm>
            <a:off x="6978450" y="198938"/>
            <a:ext cx="2356050" cy="248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5e28c95795_0_0"/>
          <p:cNvPicPr preferRelativeResize="0"/>
          <p:nvPr/>
        </p:nvPicPr>
        <p:blipFill rotWithShape="1">
          <a:blip r:embed="rId5">
            <a:alphaModFix/>
          </a:blip>
          <a:srcRect b="5135" l="21803" r="21147" t="6774"/>
          <a:stretch/>
        </p:blipFill>
        <p:spPr>
          <a:xfrm>
            <a:off x="747625" y="3300463"/>
            <a:ext cx="2479275" cy="255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5e28c95795_0_0"/>
          <p:cNvPicPr preferRelativeResize="0"/>
          <p:nvPr/>
        </p:nvPicPr>
        <p:blipFill rotWithShape="1">
          <a:blip r:embed="rId6">
            <a:alphaModFix/>
          </a:blip>
          <a:srcRect b="4242" l="22641" r="21536" t="6448"/>
          <a:stretch/>
        </p:blipFill>
        <p:spPr>
          <a:xfrm>
            <a:off x="4838012" y="3254188"/>
            <a:ext cx="2479275" cy="264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5e28c95795_0_0"/>
          <p:cNvPicPr preferRelativeResize="0"/>
          <p:nvPr/>
        </p:nvPicPr>
        <p:blipFill rotWithShape="1">
          <a:blip r:embed="rId7">
            <a:alphaModFix/>
          </a:blip>
          <a:srcRect b="5457" l="21770" r="22106" t="10197"/>
          <a:stretch/>
        </p:blipFill>
        <p:spPr>
          <a:xfrm>
            <a:off x="8928378" y="3334450"/>
            <a:ext cx="2479272" cy="24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5e28c95795_0_0"/>
          <p:cNvSpPr txBox="1"/>
          <p:nvPr/>
        </p:nvSpPr>
        <p:spPr>
          <a:xfrm>
            <a:off x="2966350" y="2789475"/>
            <a:ext cx="22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Break in the 4th Bin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5e28c95795_0_0"/>
          <p:cNvSpPr txBox="1"/>
          <p:nvPr/>
        </p:nvSpPr>
        <p:spPr>
          <a:xfrm>
            <a:off x="9134725" y="6008925"/>
            <a:ext cx="22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Random Break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15e28c95795_0_0"/>
          <p:cNvSpPr txBox="1"/>
          <p:nvPr/>
        </p:nvSpPr>
        <p:spPr>
          <a:xfrm>
            <a:off x="845463" y="6008925"/>
            <a:ext cx="22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Continuous Matrix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5e28c95795_0_0"/>
          <p:cNvSpPr txBox="1"/>
          <p:nvPr/>
        </p:nvSpPr>
        <p:spPr>
          <a:xfrm>
            <a:off x="4834400" y="6008925"/>
            <a:ext cx="259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Break in 3rd or 5th Bin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15e28c95795_0_0"/>
          <p:cNvSpPr txBox="1"/>
          <p:nvPr/>
        </p:nvSpPr>
        <p:spPr>
          <a:xfrm>
            <a:off x="7113800" y="2789475"/>
            <a:ext cx="22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Perfect Break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b30babd0b_0_1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Training Data: </a:t>
            </a:r>
            <a:r>
              <a:rPr lang="en-US">
                <a:highlight>
                  <a:srgbClr val="FFFFFE"/>
                </a:highlight>
              </a:rPr>
              <a:t>Break in the 4th Bin</a:t>
            </a:r>
            <a:endParaRPr/>
          </a:p>
        </p:txBody>
      </p:sp>
      <p:sp>
        <p:nvSpPr>
          <p:cNvPr id="280" name="Google Shape;280;g15b30babd0b_0_139"/>
          <p:cNvSpPr txBox="1"/>
          <p:nvPr>
            <p:ph idx="1" type="body"/>
          </p:nvPr>
        </p:nvSpPr>
        <p:spPr>
          <a:xfrm>
            <a:off x="838200" y="1496775"/>
            <a:ext cx="55572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Purpose: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Show the model </a:t>
            </a:r>
            <a:r>
              <a:rPr lang="en-US" sz="2400"/>
              <a:t>exactly</a:t>
            </a:r>
            <a:r>
              <a:rPr lang="en-US" sz="2400"/>
              <a:t> what to predict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How it is created: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Choose a partition point (p) in the range [40, 49] randomly.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Randomly choose 2 chromosomes and randomly choose a matrix of size p from one chromosome and size 100-p from the other at a resolution of 100kb.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Stitch these matrices together.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Downsample the 100 by 100 matrix to a 10 by 10 matrix. </a:t>
            </a:r>
            <a:endParaRPr sz="2400"/>
          </a:p>
        </p:txBody>
      </p:sp>
      <p:pic>
        <p:nvPicPr>
          <p:cNvPr id="281" name="Google Shape;281;g15b30babd0b_0_139"/>
          <p:cNvPicPr preferRelativeResize="0"/>
          <p:nvPr/>
        </p:nvPicPr>
        <p:blipFill rotWithShape="1">
          <a:blip r:embed="rId3">
            <a:alphaModFix/>
          </a:blip>
          <a:srcRect b="0" l="16987" r="18199" t="0"/>
          <a:stretch/>
        </p:blipFill>
        <p:spPr>
          <a:xfrm>
            <a:off x="6655743" y="1496775"/>
            <a:ext cx="4937557" cy="50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b30babd0b_0_1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Training Data: </a:t>
            </a:r>
            <a:r>
              <a:rPr lang="en-US">
                <a:highlight>
                  <a:srgbClr val="FFFFFE"/>
                </a:highlight>
              </a:rPr>
              <a:t>Perfect Breaks</a:t>
            </a:r>
            <a:endParaRPr/>
          </a:p>
        </p:txBody>
      </p:sp>
      <p:sp>
        <p:nvSpPr>
          <p:cNvPr id="287" name="Google Shape;287;g15b30babd0b_0_144"/>
          <p:cNvSpPr txBox="1"/>
          <p:nvPr>
            <p:ph idx="1" type="body"/>
          </p:nvPr>
        </p:nvSpPr>
        <p:spPr>
          <a:xfrm>
            <a:off x="838200" y="1825625"/>
            <a:ext cx="5263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Purpose: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Show the model a very specific example of what to predict that it often failed on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How it is created: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Randomly choose 2 chromosomes and randomly choose a matrix of size 5 from each chromosome at a resolution of 1mb. 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Stitch these matrices together. </a:t>
            </a:r>
            <a:endParaRPr/>
          </a:p>
        </p:txBody>
      </p:sp>
      <p:pic>
        <p:nvPicPr>
          <p:cNvPr id="288" name="Google Shape;288;g15b30babd0b_0_144"/>
          <p:cNvPicPr preferRelativeResize="0"/>
          <p:nvPr/>
        </p:nvPicPr>
        <p:blipFill rotWithShape="1">
          <a:blip r:embed="rId3">
            <a:alphaModFix/>
          </a:blip>
          <a:srcRect b="0" l="17982" r="20178" t="0"/>
          <a:stretch/>
        </p:blipFill>
        <p:spPr>
          <a:xfrm>
            <a:off x="6876975" y="1469575"/>
            <a:ext cx="4811575" cy="51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b30babd0b_0_1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Training Data: </a:t>
            </a:r>
            <a:r>
              <a:rPr lang="en-US">
                <a:highlight>
                  <a:srgbClr val="FFFFFE"/>
                </a:highlight>
              </a:rPr>
              <a:t>Continuous Matrix</a:t>
            </a:r>
            <a:endParaRPr/>
          </a:p>
        </p:txBody>
      </p:sp>
      <p:sp>
        <p:nvSpPr>
          <p:cNvPr id="294" name="Google Shape;294;g15b30babd0b_0_149"/>
          <p:cNvSpPr txBox="1"/>
          <p:nvPr>
            <p:ph idx="1" type="body"/>
          </p:nvPr>
        </p:nvSpPr>
        <p:spPr>
          <a:xfrm>
            <a:off x="838200" y="1560475"/>
            <a:ext cx="5263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600"/>
              <a:t>Purpose: 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600"/>
              <a:t>Show the model exactly what </a:t>
            </a:r>
            <a:r>
              <a:rPr b="1" lang="en-US" sz="2600"/>
              <a:t>not </a:t>
            </a:r>
            <a:r>
              <a:rPr lang="en-US" sz="2600"/>
              <a:t>to</a:t>
            </a:r>
            <a:r>
              <a:rPr b="1" lang="en-US" sz="2600"/>
              <a:t> </a:t>
            </a:r>
            <a:r>
              <a:rPr lang="en-US" sz="2600"/>
              <a:t>predict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How it is created: 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AutoNum type="arabicPeriod"/>
            </a:pPr>
            <a:r>
              <a:rPr lang="en-US" sz="2600"/>
              <a:t>Randomly choose a chromosome and randomly choose a matrix of size 10 at resolution of 1mb. </a:t>
            </a:r>
            <a:endParaRPr sz="2600"/>
          </a:p>
        </p:txBody>
      </p:sp>
      <p:pic>
        <p:nvPicPr>
          <p:cNvPr id="295" name="Google Shape;295;g15b30babd0b_0_149"/>
          <p:cNvPicPr preferRelativeResize="0"/>
          <p:nvPr/>
        </p:nvPicPr>
        <p:blipFill rotWithShape="1">
          <a:blip r:embed="rId3">
            <a:alphaModFix/>
          </a:blip>
          <a:srcRect b="0" l="18648" r="16868" t="0"/>
          <a:stretch/>
        </p:blipFill>
        <p:spPr>
          <a:xfrm>
            <a:off x="6953225" y="1560475"/>
            <a:ext cx="4721700" cy="48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b30babd0b_0_1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200"/>
              <a:t>Types of Training Data: </a:t>
            </a:r>
            <a:r>
              <a:rPr lang="en-US" sz="4200">
                <a:highlight>
                  <a:srgbClr val="FFFFFE"/>
                </a:highlight>
              </a:rPr>
              <a:t>Break in 3rd or 5th Bin</a:t>
            </a:r>
            <a:endParaRPr sz="4200"/>
          </a:p>
        </p:txBody>
      </p:sp>
      <p:sp>
        <p:nvSpPr>
          <p:cNvPr id="301" name="Google Shape;301;g15b30babd0b_0_154"/>
          <p:cNvSpPr txBox="1"/>
          <p:nvPr>
            <p:ph idx="1" type="body"/>
          </p:nvPr>
        </p:nvSpPr>
        <p:spPr>
          <a:xfrm>
            <a:off x="838200" y="1690825"/>
            <a:ext cx="5263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420"/>
              <a:t>Purpose: </a:t>
            </a:r>
            <a:endParaRPr sz="242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420"/>
              <a:t>Show the model a very specific example of what </a:t>
            </a:r>
            <a:r>
              <a:rPr b="1" lang="en-US" sz="2420"/>
              <a:t>not</a:t>
            </a:r>
            <a:r>
              <a:rPr lang="en-US" sz="2420"/>
              <a:t> to predict that it often failed on</a:t>
            </a:r>
            <a:endParaRPr b="1" sz="242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42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2420"/>
              <a:t>How it is created: </a:t>
            </a:r>
            <a:endParaRPr sz="2420"/>
          </a:p>
          <a:p>
            <a:pPr indent="-3822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20"/>
              <a:buFont typeface="Calibri"/>
              <a:buAutoNum type="arabicPeriod"/>
            </a:pPr>
            <a:r>
              <a:rPr lang="en-US" sz="2420"/>
              <a:t>Choose a partition point (p) in the range [30, 39] U [50, 49] randomly. </a:t>
            </a:r>
            <a:endParaRPr sz="2420"/>
          </a:p>
          <a:p>
            <a:pPr indent="-3822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20"/>
              <a:buFont typeface="Calibri"/>
              <a:buAutoNum type="arabicPeriod"/>
            </a:pPr>
            <a:r>
              <a:rPr lang="en-US" sz="2420"/>
              <a:t>Randomly choose 2 chromosomes and randomly choose a matrix of size p from one chromosome and size 100-p from the other at a resolution of 100kb.</a:t>
            </a:r>
            <a:endParaRPr sz="2420"/>
          </a:p>
          <a:p>
            <a:pPr indent="-3822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20"/>
              <a:buFont typeface="Calibri"/>
              <a:buAutoNum type="arabicPeriod"/>
            </a:pPr>
            <a:r>
              <a:rPr lang="en-US" sz="2420"/>
              <a:t>Stitch these matrices together. </a:t>
            </a:r>
            <a:endParaRPr sz="2420"/>
          </a:p>
          <a:p>
            <a:pPr indent="-3822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20"/>
              <a:buFont typeface="Calibri"/>
              <a:buAutoNum type="arabicPeriod"/>
            </a:pPr>
            <a:r>
              <a:rPr lang="en-US" sz="2420"/>
              <a:t>Downsample the 100 by 100 matrix to a 10 by 10 matrix. </a:t>
            </a:r>
            <a:endParaRPr sz="242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790"/>
          </a:p>
        </p:txBody>
      </p:sp>
      <p:pic>
        <p:nvPicPr>
          <p:cNvPr id="302" name="Google Shape;302;g15b30babd0b_0_154"/>
          <p:cNvPicPr preferRelativeResize="0"/>
          <p:nvPr/>
        </p:nvPicPr>
        <p:blipFill rotWithShape="1">
          <a:blip r:embed="rId3">
            <a:alphaModFix/>
          </a:blip>
          <a:srcRect b="0" l="17985" r="18189" t="0"/>
          <a:stretch/>
        </p:blipFill>
        <p:spPr>
          <a:xfrm>
            <a:off x="6939625" y="1563613"/>
            <a:ext cx="4667250" cy="48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5b30babd0b_0_1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Training Data: Random Break</a:t>
            </a:r>
            <a:endParaRPr/>
          </a:p>
        </p:txBody>
      </p:sp>
      <p:sp>
        <p:nvSpPr>
          <p:cNvPr id="308" name="Google Shape;308;g15b30babd0b_0_159"/>
          <p:cNvSpPr txBox="1"/>
          <p:nvPr>
            <p:ph idx="1" type="body"/>
          </p:nvPr>
        </p:nvSpPr>
        <p:spPr>
          <a:xfrm>
            <a:off x="838200" y="1690825"/>
            <a:ext cx="5263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Purpose: 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Show the model to only predict breaks in the 4th bin. 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2400"/>
              <a:t>How it is created: 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Choose a partition point (p) in the range [1, 99] randomly. 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Randomly choose 2 chromosomes and randomly choose a matrix of size p from one chromosome and size 100-p from the other at a resolution of 100kb.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Stitch these matrices together. 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Downsample the 100 by 100 matrix to a 10 by 10 matrix. </a:t>
            </a:r>
            <a:endParaRPr sz="24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/>
          </a:p>
        </p:txBody>
      </p:sp>
      <p:pic>
        <p:nvPicPr>
          <p:cNvPr id="309" name="Google Shape;309;g15b30babd0b_0_159"/>
          <p:cNvPicPr preferRelativeResize="0"/>
          <p:nvPr/>
        </p:nvPicPr>
        <p:blipFill rotWithShape="1">
          <a:blip r:embed="rId3">
            <a:alphaModFix/>
          </a:blip>
          <a:srcRect b="0" l="17652" r="16872" t="0"/>
          <a:stretch/>
        </p:blipFill>
        <p:spPr>
          <a:xfrm>
            <a:off x="6789975" y="1538425"/>
            <a:ext cx="4762500" cy="48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5b56a98614_1_8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Workflow</a:t>
            </a:r>
            <a:endParaRPr/>
          </a:p>
        </p:txBody>
      </p:sp>
      <p:sp>
        <p:nvSpPr>
          <p:cNvPr id="315" name="Google Shape;315;g15b56a98614_1_86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AutoNum type="arabicParenR"/>
            </a:pPr>
            <a:r>
              <a:rPr lang="en-US"/>
              <a:t>Align all species to the same reference and build contact maps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arenR"/>
            </a:pPr>
            <a:r>
              <a:rPr lang="en-US"/>
              <a:t>For each map, examine every bin along the diagonal (and it’s 10x10 neighborhood) to see if it represents a break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arenR"/>
            </a:pPr>
            <a:r>
              <a:rPr lang="en-US"/>
              <a:t>Merge breaks from across all species and (optional) reexamine probabilities to address low confidence cases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arenR"/>
            </a:pPr>
            <a:r>
              <a:rPr lang="en-US"/>
              <a:t>For all breaks and existing chromosome ends, check if chimeric matrix suggests a fusion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arenR"/>
            </a:pPr>
            <a:r>
              <a:rPr lang="en-US"/>
              <a:t>[TODO] Filter annotated fusion events so that they are not mutually exclusive 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arenR"/>
            </a:pPr>
            <a:r>
              <a:rPr lang="en-US"/>
              <a:t>Analyze the resulting rearrangement character matrix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5d4161d09e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1: align all species </a:t>
            </a:r>
            <a:endParaRPr/>
          </a:p>
        </p:txBody>
      </p:sp>
      <p:pic>
        <p:nvPicPr>
          <p:cNvPr id="321" name="Google Shape;321;g15d4161d09e_0_5"/>
          <p:cNvPicPr preferRelativeResize="0"/>
          <p:nvPr/>
        </p:nvPicPr>
        <p:blipFill rotWithShape="1">
          <a:blip r:embed="rId3">
            <a:alphaModFix/>
          </a:blip>
          <a:srcRect b="9581" l="2475" r="54987" t="15500"/>
          <a:stretch/>
        </p:blipFill>
        <p:spPr>
          <a:xfrm>
            <a:off x="3477025" y="2810414"/>
            <a:ext cx="2043850" cy="202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5d4161d09e_0_5"/>
          <p:cNvPicPr preferRelativeResize="0"/>
          <p:nvPr/>
        </p:nvPicPr>
        <p:blipFill rotWithShape="1">
          <a:blip r:embed="rId4">
            <a:alphaModFix/>
          </a:blip>
          <a:srcRect b="9402" l="2534" r="54870" t="14954"/>
          <a:stretch/>
        </p:blipFill>
        <p:spPr>
          <a:xfrm>
            <a:off x="6247375" y="2801913"/>
            <a:ext cx="2043850" cy="204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5d4161d09e_0_5"/>
          <p:cNvPicPr preferRelativeResize="0"/>
          <p:nvPr/>
        </p:nvPicPr>
        <p:blipFill rotWithShape="1">
          <a:blip r:embed="rId5">
            <a:alphaModFix/>
          </a:blip>
          <a:srcRect b="9410" l="2549" r="55027" t="15249"/>
          <a:stretch/>
        </p:blipFill>
        <p:spPr>
          <a:xfrm>
            <a:off x="9017725" y="2801903"/>
            <a:ext cx="2043826" cy="20417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5d4161d09e_0_5"/>
          <p:cNvSpPr txBox="1"/>
          <p:nvPr/>
        </p:nvSpPr>
        <p:spPr>
          <a:xfrm>
            <a:off x="3283350" y="5396350"/>
            <a:ext cx="243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Mountain Zebra Zakota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5d4161d09e_0_5"/>
          <p:cNvSpPr txBox="1"/>
          <p:nvPr/>
        </p:nvSpPr>
        <p:spPr>
          <a:xfrm>
            <a:off x="6057475" y="5396350"/>
            <a:ext cx="258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Grant’s Zebra Zena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5d4161d09e_0_5"/>
          <p:cNvSpPr txBox="1"/>
          <p:nvPr/>
        </p:nvSpPr>
        <p:spPr>
          <a:xfrm>
            <a:off x="8645875" y="5396350"/>
            <a:ext cx="306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Grevy’s Zebra Zoatira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g15d4161d09e_0_5"/>
          <p:cNvPicPr preferRelativeResize="0"/>
          <p:nvPr/>
        </p:nvPicPr>
        <p:blipFill rotWithShape="1">
          <a:blip r:embed="rId6">
            <a:alphaModFix/>
          </a:blip>
          <a:srcRect b="10753" l="2736" r="55988" t="15895"/>
          <a:stretch/>
        </p:blipFill>
        <p:spPr>
          <a:xfrm>
            <a:off x="706700" y="2801250"/>
            <a:ext cx="2025470" cy="20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5d4161d09e_0_5"/>
          <p:cNvSpPr txBox="1"/>
          <p:nvPr/>
        </p:nvSpPr>
        <p:spPr>
          <a:xfrm>
            <a:off x="509225" y="5611900"/>
            <a:ext cx="243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Horse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 2: detect breaks</a:t>
            </a:r>
            <a:endParaRPr/>
          </a:p>
        </p:txBody>
      </p:sp>
      <p:sp>
        <p:nvSpPr>
          <p:cNvPr id="334" name="Google Shape;334;p7"/>
          <p:cNvSpPr txBox="1"/>
          <p:nvPr>
            <p:ph idx="1" type="body"/>
          </p:nvPr>
        </p:nvSpPr>
        <p:spPr>
          <a:xfrm>
            <a:off x="838200" y="1825625"/>
            <a:ext cx="7326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1870"/>
              <a:t>Mountain Zebra, PBMC, rep 1 (HIC784) - </a:t>
            </a:r>
            <a:r>
              <a:rPr lang="en-US" sz="1870" u="sng">
                <a:solidFill>
                  <a:schemeClr val="hlink"/>
                </a:solidFill>
                <a:hlinkClick r:id="rId3"/>
              </a:rPr>
              <a:t>https://tinyurl.com/2zyelpo7</a:t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1870"/>
              <a:t>Mountain Zebra, PBMC, rep 2 (HIC785) - </a:t>
            </a:r>
            <a:r>
              <a:rPr lang="en-US" sz="1870" u="sng">
                <a:solidFill>
                  <a:schemeClr val="hlink"/>
                </a:solidFill>
                <a:hlinkClick r:id="rId4"/>
              </a:rPr>
              <a:t>https://tinyurl.com/2ggb9ndm</a:t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1870"/>
              <a:t>Grant’s Zebra, PBMC (HIC787) - </a:t>
            </a:r>
            <a:r>
              <a:rPr lang="en-US" sz="1870" u="sng">
                <a:solidFill>
                  <a:schemeClr val="hlink"/>
                </a:solidFill>
                <a:hlinkClick r:id="rId5"/>
              </a:rPr>
              <a:t>https://tinyurl.com/2dsfp2de</a:t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1870"/>
              <a:t>Grevy’s Zebra, PBMC (HIC788) - </a:t>
            </a:r>
            <a:r>
              <a:rPr lang="en-US" sz="1870" u="sng">
                <a:solidFill>
                  <a:schemeClr val="hlink"/>
                </a:solidFill>
                <a:hlinkClick r:id="rId6"/>
              </a:rPr>
              <a:t>https://tinyurl.com/2j94h49g</a:t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1870"/>
              <a:t>Grant’s Zebra, fibroblast (HIC961) - </a:t>
            </a:r>
            <a:r>
              <a:rPr lang="en-US" sz="1870" u="sng">
                <a:solidFill>
                  <a:schemeClr val="hlink"/>
                </a:solidFill>
                <a:hlinkClick r:id="rId7"/>
              </a:rPr>
              <a:t>https://tinyurl.com/2otrryhh</a:t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1870"/>
              <a:t>Donkey, PBMC, rep 1 (HIC1026) - </a:t>
            </a:r>
            <a:r>
              <a:rPr lang="en-US" sz="1870" u="sng">
                <a:solidFill>
                  <a:schemeClr val="hlink"/>
                </a:solidFill>
                <a:hlinkClick r:id="rId8"/>
              </a:rPr>
              <a:t>https://tinyurl.com/2lcph6l8</a:t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1870"/>
              <a:t>Donkey, PBMC, rep 2 (HIC1074) - </a:t>
            </a:r>
            <a:r>
              <a:rPr lang="en-US" sz="1870" u="sng">
                <a:solidFill>
                  <a:schemeClr val="hlink"/>
                </a:solidFill>
                <a:hlinkClick r:id="rId9"/>
              </a:rPr>
              <a:t>https://tinyurl.com/2er7h6sb</a:t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187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1870"/>
              <a:t>(it isn’t perfect)</a:t>
            </a:r>
            <a:endParaRPr sz="1870"/>
          </a:p>
        </p:txBody>
      </p:sp>
      <p:pic>
        <p:nvPicPr>
          <p:cNvPr id="335" name="Google Shape;335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24250" y="1733463"/>
            <a:ext cx="3632624" cy="453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"/>
          <p:cNvSpPr txBox="1"/>
          <p:nvPr>
            <p:ph type="title"/>
          </p:nvPr>
        </p:nvSpPr>
        <p:spPr>
          <a:xfrm>
            <a:off x="838200" y="365125"/>
            <a:ext cx="111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 3: Create break matrix &amp; reexamine breaks</a:t>
            </a:r>
            <a:endParaRPr/>
          </a:p>
        </p:txBody>
      </p:sp>
      <p:pic>
        <p:nvPicPr>
          <p:cNvPr id="341" name="Google Shape;34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288" y="2509451"/>
            <a:ext cx="4705925" cy="31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8"/>
          <p:cNvSpPr txBox="1"/>
          <p:nvPr/>
        </p:nvSpPr>
        <p:spPr>
          <a:xfrm>
            <a:off x="5226675" y="5860950"/>
            <a:ext cx="44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Break position (chr coordinate)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8"/>
          <p:cNvSpPr txBox="1"/>
          <p:nvPr/>
        </p:nvSpPr>
        <p:spPr>
          <a:xfrm rot="-5399279">
            <a:off x="7306809" y="3510599"/>
            <a:ext cx="28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Break probability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c0a9a7188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Basics: Phylogenetic characters</a:t>
            </a:r>
            <a:endParaRPr/>
          </a:p>
        </p:txBody>
      </p:sp>
      <p:sp>
        <p:nvSpPr>
          <p:cNvPr id="100" name="Google Shape;100;g15c0a9a7188_0_0"/>
          <p:cNvSpPr txBox="1"/>
          <p:nvPr>
            <p:ph idx="1" type="body"/>
          </p:nvPr>
        </p:nvSpPr>
        <p:spPr>
          <a:xfrm>
            <a:off x="459000" y="2514975"/>
            <a:ext cx="60894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feature of a species that is common in </a:t>
            </a:r>
            <a:r>
              <a:rPr lang="en-US"/>
              <a:t>other</a:t>
            </a:r>
            <a:r>
              <a:rPr lang="en-US"/>
              <a:t> similar species can serve as a phylogenetic character. </a:t>
            </a:r>
            <a:endParaRPr/>
          </a:p>
        </p:txBody>
      </p:sp>
      <p:pic>
        <p:nvPicPr>
          <p:cNvPr id="101" name="Google Shape;101;g15c0a9a718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825" y="2140600"/>
            <a:ext cx="5494474" cy="30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 4: detect fusions</a:t>
            </a:r>
            <a:endParaRPr/>
          </a:p>
        </p:txBody>
      </p:sp>
      <p:pic>
        <p:nvPicPr>
          <p:cNvPr id="349" name="Google Shape;349;p9"/>
          <p:cNvPicPr preferRelativeResize="0"/>
          <p:nvPr/>
        </p:nvPicPr>
        <p:blipFill rotWithShape="1">
          <a:blip r:embed="rId3">
            <a:alphaModFix/>
          </a:blip>
          <a:srcRect b="69016" l="5082" r="88650" t="19781"/>
          <a:stretch/>
        </p:blipFill>
        <p:spPr>
          <a:xfrm>
            <a:off x="2775750" y="2822400"/>
            <a:ext cx="2945750" cy="2961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0" name="Google Shape;350;p9"/>
          <p:cNvCxnSpPr/>
          <p:nvPr/>
        </p:nvCxnSpPr>
        <p:spPr>
          <a:xfrm flipH="1" rot="10800000">
            <a:off x="3451742" y="3435038"/>
            <a:ext cx="2763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9"/>
          <p:cNvCxnSpPr/>
          <p:nvPr/>
        </p:nvCxnSpPr>
        <p:spPr>
          <a:xfrm flipH="1" rot="10800000">
            <a:off x="4370699" y="4353997"/>
            <a:ext cx="2763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9"/>
          <p:cNvSpPr/>
          <p:nvPr/>
        </p:nvSpPr>
        <p:spPr>
          <a:xfrm>
            <a:off x="3589823" y="3631182"/>
            <a:ext cx="400200" cy="4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9"/>
          <p:cNvSpPr/>
          <p:nvPr/>
        </p:nvSpPr>
        <p:spPr>
          <a:xfrm>
            <a:off x="4494219" y="4535489"/>
            <a:ext cx="400200" cy="4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9"/>
          <p:cNvSpPr/>
          <p:nvPr/>
        </p:nvSpPr>
        <p:spPr>
          <a:xfrm>
            <a:off x="4465163" y="3631182"/>
            <a:ext cx="400200" cy="400200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9"/>
          <p:cNvSpPr/>
          <p:nvPr/>
        </p:nvSpPr>
        <p:spPr>
          <a:xfrm>
            <a:off x="3589823" y="4506413"/>
            <a:ext cx="400200" cy="400200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9"/>
          <p:cNvSpPr txBox="1"/>
          <p:nvPr/>
        </p:nvSpPr>
        <p:spPr>
          <a:xfrm>
            <a:off x="2358375" y="2297675"/>
            <a:ext cx="44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		   a  b		    c  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7872225" y="3356300"/>
            <a:ext cx="908700" cy="90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9"/>
          <p:cNvSpPr/>
          <p:nvPr/>
        </p:nvSpPr>
        <p:spPr>
          <a:xfrm>
            <a:off x="8780925" y="4265000"/>
            <a:ext cx="908700" cy="90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9"/>
          <p:cNvSpPr/>
          <p:nvPr/>
        </p:nvSpPr>
        <p:spPr>
          <a:xfrm>
            <a:off x="8780925" y="3356300"/>
            <a:ext cx="908700" cy="90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9"/>
          <p:cNvSpPr/>
          <p:nvPr/>
        </p:nvSpPr>
        <p:spPr>
          <a:xfrm>
            <a:off x="7872225" y="4265000"/>
            <a:ext cx="908700" cy="90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9"/>
          <p:cNvSpPr txBox="1"/>
          <p:nvPr/>
        </p:nvSpPr>
        <p:spPr>
          <a:xfrm>
            <a:off x="6759250" y="2869575"/>
            <a:ext cx="44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		   b	  	a c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	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9"/>
          <p:cNvSpPr/>
          <p:nvPr/>
        </p:nvSpPr>
        <p:spPr>
          <a:xfrm>
            <a:off x="8612375" y="4095900"/>
            <a:ext cx="334200" cy="334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63" name="Google Shape;363;p9"/>
          <p:cNvSpPr/>
          <p:nvPr/>
        </p:nvSpPr>
        <p:spPr>
          <a:xfrm rot="10800000">
            <a:off x="4268700" y="4280950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9"/>
          <p:cNvSpPr/>
          <p:nvPr/>
        </p:nvSpPr>
        <p:spPr>
          <a:xfrm rot="10800000">
            <a:off x="4216513" y="3376538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9"/>
          <p:cNvSpPr/>
          <p:nvPr/>
        </p:nvSpPr>
        <p:spPr>
          <a:xfrm rot="10800000">
            <a:off x="3349750" y="3376550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9"/>
          <p:cNvSpPr/>
          <p:nvPr/>
        </p:nvSpPr>
        <p:spPr>
          <a:xfrm rot="10800000">
            <a:off x="3349750" y="4280950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 5: create fusion* character matrix</a:t>
            </a:r>
            <a:endParaRPr/>
          </a:p>
        </p:txBody>
      </p:sp>
      <p:pic>
        <p:nvPicPr>
          <p:cNvPr id="372" name="Google Shape;3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75" y="2869703"/>
            <a:ext cx="11416250" cy="17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0"/>
          <p:cNvSpPr txBox="1"/>
          <p:nvPr/>
        </p:nvSpPr>
        <p:spPr>
          <a:xfrm>
            <a:off x="838200" y="5346650"/>
            <a:ext cx="1074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Note 1: This is a fragment of the matrix.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Note 2: For now, these characters do not indicate a fusion event but rather residence on the same molecule.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 6: Phylogenetic character analysis</a:t>
            </a:r>
            <a:endParaRPr/>
          </a:p>
        </p:txBody>
      </p:sp>
      <p:pic>
        <p:nvPicPr>
          <p:cNvPr id="379" name="Google Shape;3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525" y="1878137"/>
            <a:ext cx="4253650" cy="42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750" y="1690700"/>
            <a:ext cx="2238618" cy="4652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1"/>
          <p:cNvGrpSpPr/>
          <p:nvPr/>
        </p:nvGrpSpPr>
        <p:grpSpPr>
          <a:xfrm>
            <a:off x="9793198" y="2786746"/>
            <a:ext cx="440800" cy="3556375"/>
            <a:chOff x="9793198" y="2786746"/>
            <a:chExt cx="440800" cy="3556375"/>
          </a:xfrm>
        </p:grpSpPr>
        <p:pic>
          <p:nvPicPr>
            <p:cNvPr id="382" name="Google Shape;382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93198" y="2786746"/>
              <a:ext cx="440800" cy="44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93198" y="3331846"/>
              <a:ext cx="440800" cy="44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93198" y="4278621"/>
              <a:ext cx="440800" cy="44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93198" y="4841546"/>
              <a:ext cx="440800" cy="44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93198" y="5404471"/>
              <a:ext cx="440800" cy="44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93198" y="5902296"/>
              <a:ext cx="440800" cy="44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93198" y="3805243"/>
              <a:ext cx="440800" cy="44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d4161d09e_0_1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394" name="Google Shape;394;g15d4161d09e_0_133"/>
          <p:cNvSpPr txBox="1"/>
          <p:nvPr>
            <p:ph idx="1" type="body"/>
          </p:nvPr>
        </p:nvSpPr>
        <p:spPr>
          <a:xfrm>
            <a:off x="838200" y="1825625"/>
            <a:ext cx="5342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/>
              <a:t>Less false positives, less false negatives!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Incorporate multiple color scales and maybe resolutions?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/>
              <a:t>Filter annotated fusion events so that they are not mutually exclusive 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/>
              <a:t>Identify intrachromosomal breaks</a:t>
            </a:r>
            <a:endParaRPr/>
          </a:p>
        </p:txBody>
      </p:sp>
      <p:pic>
        <p:nvPicPr>
          <p:cNvPr id="395" name="Google Shape;395;g15d4161d09e_0_133"/>
          <p:cNvPicPr preferRelativeResize="0"/>
          <p:nvPr/>
        </p:nvPicPr>
        <p:blipFill rotWithShape="1">
          <a:blip r:embed="rId3">
            <a:alphaModFix/>
          </a:blip>
          <a:srcRect b="33007" l="5292" r="68673" t="19831"/>
          <a:stretch/>
        </p:blipFill>
        <p:spPr>
          <a:xfrm>
            <a:off x="7016725" y="1745378"/>
            <a:ext cx="4167926" cy="424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d4161d09e_0_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work: cleaning the fusion matrix</a:t>
            </a:r>
            <a:endParaRPr/>
          </a:p>
        </p:txBody>
      </p:sp>
      <p:sp>
        <p:nvSpPr>
          <p:cNvPr id="401" name="Google Shape;401;g15d4161d09e_0_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fusion matrix is populated with too many columns that contain incorrect/irrelevant data. For example, the current fusion </a:t>
            </a:r>
            <a:r>
              <a:rPr lang="en-US"/>
              <a:t>matrix suggests that a segment can be fused to multiple other segments.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 clean the fusion matrix, the following steps can be taken: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Improve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Create an algorithm that takes the probabilities of the fusion matrix and returns a matrix with every segment in the matrix fused to only one other segment in the matrix.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Future work: intrachromosomal breaks</a:t>
            </a:r>
            <a:endParaRPr/>
          </a:p>
        </p:txBody>
      </p:sp>
      <p:sp>
        <p:nvSpPr>
          <p:cNvPr id="407" name="Google Shape;407;p13"/>
          <p:cNvSpPr txBox="1"/>
          <p:nvPr>
            <p:ph idx="1" type="body"/>
          </p:nvPr>
        </p:nvSpPr>
        <p:spPr>
          <a:xfrm>
            <a:off x="838200" y="1825625"/>
            <a:ext cx="7697100" cy="45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</a:t>
            </a:r>
            <a:r>
              <a:rPr lang="en-US"/>
              <a:t>here is </a:t>
            </a:r>
            <a:r>
              <a:rPr lang="en-US"/>
              <a:t>more</a:t>
            </a:r>
            <a:r>
              <a:rPr lang="en-US"/>
              <a:t> noise around an </a:t>
            </a:r>
            <a:r>
              <a:rPr lang="en-US"/>
              <a:t>interchromosomal</a:t>
            </a:r>
            <a:r>
              <a:rPr lang="en-US"/>
              <a:t> break than an interchromosomal break.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To identify these breaks, the </a:t>
            </a:r>
            <a:r>
              <a:rPr lang="en-US"/>
              <a:t>following</a:t>
            </a:r>
            <a:r>
              <a:rPr lang="en-US"/>
              <a:t> steps can be taken: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/>
              <a:t>Train the model on 3 different centiles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/>
              <a:t>Train the model on intrachromosomal training data</a:t>
            </a:r>
            <a:endParaRPr/>
          </a:p>
        </p:txBody>
      </p:sp>
      <p:pic>
        <p:nvPicPr>
          <p:cNvPr id="408" name="Google Shape;408;p13"/>
          <p:cNvPicPr preferRelativeResize="0"/>
          <p:nvPr/>
        </p:nvPicPr>
        <p:blipFill rotWithShape="1">
          <a:blip r:embed="rId3">
            <a:alphaModFix/>
          </a:blip>
          <a:srcRect b="33007" l="5292" r="68673" t="19831"/>
          <a:stretch/>
        </p:blipFill>
        <p:spPr>
          <a:xfrm>
            <a:off x="8535300" y="2412862"/>
            <a:ext cx="3305549" cy="336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c0a9a7188_0_6"/>
          <p:cNvSpPr txBox="1"/>
          <p:nvPr>
            <p:ph type="title"/>
          </p:nvPr>
        </p:nvSpPr>
        <p:spPr>
          <a:xfrm>
            <a:off x="838200" y="365125"/>
            <a:ext cx="10665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Constructing a phylogenetic tree: Morphology</a:t>
            </a:r>
            <a:endParaRPr/>
          </a:p>
        </p:txBody>
      </p:sp>
      <p:sp>
        <p:nvSpPr>
          <p:cNvPr id="107" name="Google Shape;107;g15c0a9a7188_0_6"/>
          <p:cNvSpPr txBox="1"/>
          <p:nvPr>
            <p:ph idx="1" type="body"/>
          </p:nvPr>
        </p:nvSpPr>
        <p:spPr>
          <a:xfrm>
            <a:off x="506700" y="2448200"/>
            <a:ext cx="60894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Morphology looks at the form and structure of an organism to </a:t>
            </a:r>
            <a:r>
              <a:rPr lang="en-US"/>
              <a:t>reconstruct</a:t>
            </a:r>
            <a:r>
              <a:rPr lang="en-US"/>
              <a:t> phylogenies. However, this form of reconstruction is not very accurate. </a:t>
            </a:r>
            <a:endParaRPr/>
          </a:p>
        </p:txBody>
      </p:sp>
      <p:pic>
        <p:nvPicPr>
          <p:cNvPr id="108" name="Google Shape;108;g15c0a9a7188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100" y="2243012"/>
            <a:ext cx="5291099" cy="317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c0a9a7188_0_12"/>
          <p:cNvSpPr txBox="1"/>
          <p:nvPr>
            <p:ph type="title"/>
          </p:nvPr>
        </p:nvSpPr>
        <p:spPr>
          <a:xfrm>
            <a:off x="838200" y="365125"/>
            <a:ext cx="10665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Constructing a phylogenetic tree: DNA Bases</a:t>
            </a:r>
            <a:endParaRPr/>
          </a:p>
        </p:txBody>
      </p:sp>
      <p:sp>
        <p:nvSpPr>
          <p:cNvPr id="114" name="Google Shape;114;g15c0a9a7188_0_12"/>
          <p:cNvSpPr txBox="1"/>
          <p:nvPr>
            <p:ph idx="1" type="body"/>
          </p:nvPr>
        </p:nvSpPr>
        <p:spPr>
          <a:xfrm>
            <a:off x="490550" y="1815000"/>
            <a:ext cx="60894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/>
              <a:t>Phylogenies can also be reconstructed through the large number of DNA Bases in an organism’s genome. </a:t>
            </a:r>
            <a:endParaRPr sz="2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/>
              <a:t>However, there are only four possible mutations for a DNA Base. So, the species’ close and distant family cannot be accurately determined. </a:t>
            </a:r>
            <a:endParaRPr sz="2550"/>
          </a:p>
        </p:txBody>
      </p:sp>
      <p:pic>
        <p:nvPicPr>
          <p:cNvPr id="115" name="Google Shape;115;g15c0a9a7188_0_12"/>
          <p:cNvPicPr preferRelativeResize="0"/>
          <p:nvPr/>
        </p:nvPicPr>
        <p:blipFill rotWithShape="1">
          <a:blip r:embed="rId3">
            <a:alphaModFix/>
          </a:blip>
          <a:srcRect b="0" l="13964" r="49716" t="40786"/>
          <a:stretch/>
        </p:blipFill>
        <p:spPr>
          <a:xfrm>
            <a:off x="7759025" y="3880550"/>
            <a:ext cx="2974877" cy="27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5c0a9a7188_0_12"/>
          <p:cNvSpPr txBox="1"/>
          <p:nvPr/>
        </p:nvSpPr>
        <p:spPr>
          <a:xfrm>
            <a:off x="7663750" y="1509875"/>
            <a:ext cx="42036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	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ATC</a:t>
            </a:r>
            <a:r>
              <a:rPr lang="en-US" sz="2400">
                <a:solidFill>
                  <a:srgbClr val="9900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24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TG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240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TACTG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	</a:t>
            </a:r>
            <a:r>
              <a:rPr lang="en-US" sz="230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CCG</a:t>
            </a:r>
            <a:r>
              <a:rPr lang="en-US" sz="2300">
                <a:solidFill>
                  <a:srgbClr val="9900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230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GAACTAGT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	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AAC</a:t>
            </a:r>
            <a:r>
              <a:rPr lang="en-US" sz="2400">
                <a:solidFill>
                  <a:srgbClr val="9900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24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TG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TACTG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D	ATG</a:t>
            </a:r>
            <a:r>
              <a:rPr lang="en-US" sz="2300">
                <a:solidFill>
                  <a:srgbClr val="9900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23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TG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AAAGTGT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E	</a:t>
            </a:r>
            <a:r>
              <a:rPr lang="en-US" sz="230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CCG</a:t>
            </a:r>
            <a:r>
              <a:rPr lang="en-US" sz="2300">
                <a:solidFill>
                  <a:srgbClr val="9900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230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AAACTTGT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	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TGGCCCTGTATCA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15c0a9a7188_0_12"/>
          <p:cNvSpPr txBox="1"/>
          <p:nvPr/>
        </p:nvSpPr>
        <p:spPr>
          <a:xfrm>
            <a:off x="7281325" y="5429950"/>
            <a:ext cx="77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5c0a9a7188_0_12"/>
          <p:cNvSpPr txBox="1"/>
          <p:nvPr/>
        </p:nvSpPr>
        <p:spPr>
          <a:xfrm>
            <a:off x="8139275" y="4746975"/>
            <a:ext cx="77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T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5c0a9a7188_0_12"/>
          <p:cNvSpPr txBox="1"/>
          <p:nvPr/>
        </p:nvSpPr>
        <p:spPr>
          <a:xfrm>
            <a:off x="9129900" y="4337750"/>
            <a:ext cx="61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g15c0a9a7188_0_12"/>
          <p:cNvCxnSpPr/>
          <p:nvPr/>
        </p:nvCxnSpPr>
        <p:spPr>
          <a:xfrm flipH="1" rot="-5400000">
            <a:off x="9786100" y="5298675"/>
            <a:ext cx="1608600" cy="3246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g15c0a9a7188_0_12"/>
          <p:cNvCxnSpPr/>
          <p:nvPr/>
        </p:nvCxnSpPr>
        <p:spPr>
          <a:xfrm>
            <a:off x="10435600" y="6265275"/>
            <a:ext cx="3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b56a98614_1_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Chromosomal rearrangements as phylogenetic characters</a:t>
            </a:r>
            <a:endParaRPr/>
          </a:p>
        </p:txBody>
      </p:sp>
      <p:sp>
        <p:nvSpPr>
          <p:cNvPr id="127" name="Google Shape;127;g15b56a98614_1_14"/>
          <p:cNvSpPr txBox="1"/>
          <p:nvPr>
            <p:ph idx="1" type="body"/>
          </p:nvPr>
        </p:nvSpPr>
        <p:spPr>
          <a:xfrm>
            <a:off x="838200" y="2649138"/>
            <a:ext cx="6506100" cy="337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Assuming breaks are random, The chance that two species evolved separately and have the same break is 1</a:t>
            </a:r>
            <a:r>
              <a:rPr lang="en-US" sz="2600"/>
              <a:t> out of </a:t>
            </a:r>
            <a:r>
              <a:rPr lang="en-US" sz="2600"/>
              <a:t>3</a:t>
            </a:r>
            <a:r>
              <a:rPr lang="en-US" sz="2600"/>
              <a:t>,</a:t>
            </a:r>
            <a:r>
              <a:rPr lang="en-US" sz="2600"/>
              <a:t>000</a:t>
            </a:r>
            <a:r>
              <a:rPr lang="en-US" sz="2600"/>
              <a:t>,</a:t>
            </a:r>
            <a:r>
              <a:rPr lang="en-US" sz="2600"/>
              <a:t>000</a:t>
            </a:r>
            <a:r>
              <a:rPr lang="en-US" sz="2600"/>
              <a:t>,</a:t>
            </a:r>
            <a:r>
              <a:rPr lang="en-US" sz="2600"/>
              <a:t>000, much smaller than the 1 out of 4 chance of two DNA Bases being the same. </a:t>
            </a:r>
            <a:endParaRPr sz="2600"/>
          </a:p>
        </p:txBody>
      </p:sp>
      <p:pic>
        <p:nvPicPr>
          <p:cNvPr id="128" name="Google Shape;128;g15b56a98614_1_14"/>
          <p:cNvPicPr preferRelativeResize="0"/>
          <p:nvPr/>
        </p:nvPicPr>
        <p:blipFill rotWithShape="1">
          <a:blip r:embed="rId3">
            <a:alphaModFix/>
          </a:blip>
          <a:srcRect b="17944" l="33093" r="34559" t="27311"/>
          <a:stretch/>
        </p:blipFill>
        <p:spPr>
          <a:xfrm>
            <a:off x="7300100" y="1866663"/>
            <a:ext cx="4572701" cy="43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d4161d09e_0_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Chromosomal rearrangements as phylogenetic characters</a:t>
            </a:r>
            <a:endParaRPr/>
          </a:p>
        </p:txBody>
      </p:sp>
      <p:sp>
        <p:nvSpPr>
          <p:cNvPr id="134" name="Google Shape;134;g15d4161d09e_0_51"/>
          <p:cNvSpPr txBox="1"/>
          <p:nvPr>
            <p:ph idx="1" type="body"/>
          </p:nvPr>
        </p:nvSpPr>
        <p:spPr>
          <a:xfrm>
            <a:off x="838200" y="1825625"/>
            <a:ext cx="5747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Visualizing HiC data is the Aidenlab’s “bread and butter.”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All features of the data are shown very clearly. </a:t>
            </a:r>
            <a:endParaRPr sz="2600"/>
          </a:p>
        </p:txBody>
      </p:sp>
      <p:pic>
        <p:nvPicPr>
          <p:cNvPr id="135" name="Google Shape;135;g15d4161d09e_0_51"/>
          <p:cNvPicPr preferRelativeResize="0"/>
          <p:nvPr/>
        </p:nvPicPr>
        <p:blipFill rotWithShape="1">
          <a:blip r:embed="rId3">
            <a:alphaModFix/>
          </a:blip>
          <a:srcRect b="9581" l="2475" r="54987" t="15500"/>
          <a:stretch/>
        </p:blipFill>
        <p:spPr>
          <a:xfrm>
            <a:off x="7705425" y="1969525"/>
            <a:ext cx="3547848" cy="351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5d4161d09e_0_51"/>
          <p:cNvSpPr/>
          <p:nvPr/>
        </p:nvSpPr>
        <p:spPr>
          <a:xfrm>
            <a:off x="9101675" y="2402425"/>
            <a:ext cx="222300" cy="11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5d4161d09e_0_51"/>
          <p:cNvSpPr/>
          <p:nvPr/>
        </p:nvSpPr>
        <p:spPr>
          <a:xfrm>
            <a:off x="10128250" y="2402425"/>
            <a:ext cx="158700" cy="116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b56a98614_1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Horse and 3 Zebras</a:t>
            </a:r>
            <a:endParaRPr/>
          </a:p>
        </p:txBody>
      </p:sp>
      <p:pic>
        <p:nvPicPr>
          <p:cNvPr id="143" name="Google Shape;143;g15b56a98614_1_19"/>
          <p:cNvPicPr preferRelativeResize="0"/>
          <p:nvPr/>
        </p:nvPicPr>
        <p:blipFill rotWithShape="1">
          <a:blip r:embed="rId3">
            <a:alphaModFix/>
          </a:blip>
          <a:srcRect b="9581" l="2475" r="54987" t="15500"/>
          <a:stretch/>
        </p:blipFill>
        <p:spPr>
          <a:xfrm>
            <a:off x="3477025" y="2810414"/>
            <a:ext cx="2043850" cy="202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5b56a98614_1_19"/>
          <p:cNvPicPr preferRelativeResize="0"/>
          <p:nvPr/>
        </p:nvPicPr>
        <p:blipFill rotWithShape="1">
          <a:blip r:embed="rId4">
            <a:alphaModFix/>
          </a:blip>
          <a:srcRect b="9402" l="2534" r="54870" t="14954"/>
          <a:stretch/>
        </p:blipFill>
        <p:spPr>
          <a:xfrm>
            <a:off x="6247375" y="2801913"/>
            <a:ext cx="2043850" cy="204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5b56a98614_1_19"/>
          <p:cNvPicPr preferRelativeResize="0"/>
          <p:nvPr/>
        </p:nvPicPr>
        <p:blipFill rotWithShape="1">
          <a:blip r:embed="rId5">
            <a:alphaModFix/>
          </a:blip>
          <a:srcRect b="9410" l="2549" r="55027" t="15249"/>
          <a:stretch/>
        </p:blipFill>
        <p:spPr>
          <a:xfrm>
            <a:off x="9017725" y="2801903"/>
            <a:ext cx="2043826" cy="204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5b56a98614_1_19"/>
          <p:cNvSpPr txBox="1"/>
          <p:nvPr/>
        </p:nvSpPr>
        <p:spPr>
          <a:xfrm>
            <a:off x="3283350" y="5396350"/>
            <a:ext cx="243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Mountain Zebra Zakota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15b56a98614_1_19"/>
          <p:cNvSpPr txBox="1"/>
          <p:nvPr/>
        </p:nvSpPr>
        <p:spPr>
          <a:xfrm>
            <a:off x="6057475" y="5396350"/>
            <a:ext cx="258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Grant’s Zebra Zena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5b56a98614_1_19"/>
          <p:cNvSpPr txBox="1"/>
          <p:nvPr/>
        </p:nvSpPr>
        <p:spPr>
          <a:xfrm>
            <a:off x="8645875" y="5396350"/>
            <a:ext cx="306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Grant’s Zebra Zoatira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15b56a98614_1_19"/>
          <p:cNvPicPr preferRelativeResize="0"/>
          <p:nvPr/>
        </p:nvPicPr>
        <p:blipFill rotWithShape="1">
          <a:blip r:embed="rId6">
            <a:alphaModFix/>
          </a:blip>
          <a:srcRect b="10753" l="2736" r="55988" t="15895"/>
          <a:stretch/>
        </p:blipFill>
        <p:spPr>
          <a:xfrm>
            <a:off x="706700" y="2801250"/>
            <a:ext cx="2025470" cy="20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5b56a98614_1_19"/>
          <p:cNvSpPr txBox="1"/>
          <p:nvPr/>
        </p:nvSpPr>
        <p:spPr>
          <a:xfrm>
            <a:off x="509225" y="5611900"/>
            <a:ext cx="243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Horse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15b56a98614_1_19"/>
          <p:cNvSpPr/>
          <p:nvPr/>
        </p:nvSpPr>
        <p:spPr>
          <a:xfrm>
            <a:off x="3570925" y="3875250"/>
            <a:ext cx="193800" cy="1878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5b56a98614_1_19"/>
          <p:cNvSpPr/>
          <p:nvPr/>
        </p:nvSpPr>
        <p:spPr>
          <a:xfrm>
            <a:off x="9113450" y="3875250"/>
            <a:ext cx="193800" cy="1878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5b56a98614_1_19"/>
          <p:cNvSpPr/>
          <p:nvPr/>
        </p:nvSpPr>
        <p:spPr>
          <a:xfrm>
            <a:off x="6342175" y="3875250"/>
            <a:ext cx="193800" cy="1878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5b56a98614_1_19"/>
          <p:cNvSpPr/>
          <p:nvPr/>
        </p:nvSpPr>
        <p:spPr>
          <a:xfrm>
            <a:off x="9307250" y="4665125"/>
            <a:ext cx="251700" cy="11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5b56a98614_1_19"/>
          <p:cNvSpPr/>
          <p:nvPr/>
        </p:nvSpPr>
        <p:spPr>
          <a:xfrm>
            <a:off x="6535850" y="4671800"/>
            <a:ext cx="251700" cy="11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5b56a98614_1_19"/>
          <p:cNvSpPr/>
          <p:nvPr/>
        </p:nvSpPr>
        <p:spPr>
          <a:xfrm>
            <a:off x="3744650" y="4665125"/>
            <a:ext cx="251700" cy="11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g15b56a98614_1_19"/>
          <p:cNvCxnSpPr>
            <a:endCxn id="145" idx="0"/>
          </p:cNvCxnSpPr>
          <p:nvPr/>
        </p:nvCxnSpPr>
        <p:spPr>
          <a:xfrm flipH="1" rot="10800000">
            <a:off x="7292538" y="2801903"/>
            <a:ext cx="2747100" cy="4800"/>
          </a:xfrm>
          <a:prstGeom prst="bentConnector4">
            <a:avLst>
              <a:gd fmla="val 426" name="adj1"/>
              <a:gd fmla="val 506093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g15b56a98614_1_19"/>
          <p:cNvCxnSpPr/>
          <p:nvPr/>
        </p:nvCxnSpPr>
        <p:spPr>
          <a:xfrm flipH="1" rot="10800000">
            <a:off x="4485875" y="2137150"/>
            <a:ext cx="4298100" cy="704700"/>
          </a:xfrm>
          <a:prstGeom prst="bentConnector3">
            <a:avLst>
              <a:gd fmla="val 2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g15b56a98614_1_19"/>
          <p:cNvCxnSpPr/>
          <p:nvPr/>
        </p:nvCxnSpPr>
        <p:spPr>
          <a:xfrm>
            <a:off x="8783875" y="2137250"/>
            <a:ext cx="0" cy="4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g15b56a98614_1_19"/>
          <p:cNvCxnSpPr/>
          <p:nvPr/>
        </p:nvCxnSpPr>
        <p:spPr>
          <a:xfrm flipH="1" rot="10800000">
            <a:off x="1737975" y="1702625"/>
            <a:ext cx="5061300" cy="1104000"/>
          </a:xfrm>
          <a:prstGeom prst="bentConnector3">
            <a:avLst>
              <a:gd fmla="val 23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g15b56a98614_1_19"/>
          <p:cNvCxnSpPr/>
          <p:nvPr/>
        </p:nvCxnSpPr>
        <p:spPr>
          <a:xfrm>
            <a:off x="6799275" y="1702625"/>
            <a:ext cx="0" cy="4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g15b56a98614_1_19"/>
          <p:cNvCxnSpPr/>
          <p:nvPr/>
        </p:nvCxnSpPr>
        <p:spPr>
          <a:xfrm flipH="1">
            <a:off x="3921600" y="1432675"/>
            <a:ext cx="600" cy="2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ML: Efficient way to approach such problems</a:t>
            </a:r>
            <a:endParaRPr/>
          </a:p>
        </p:txBody>
      </p:sp>
      <p:pic>
        <p:nvPicPr>
          <p:cNvPr id="168" name="Google Shape;16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25" y="1690703"/>
            <a:ext cx="11534701" cy="49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2022-09-14T20:07:00Z</dcterms:created>
  <dc:creator>Dudchenko, Olga</dc:creator>
</cp:coreProperties>
</file>